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84" r:id="rId3"/>
    <p:sldId id="331" r:id="rId4"/>
    <p:sldId id="332" r:id="rId5"/>
    <p:sldId id="285" r:id="rId6"/>
    <p:sldId id="299" r:id="rId7"/>
    <p:sldId id="305" r:id="rId8"/>
    <p:sldId id="306" r:id="rId9"/>
    <p:sldId id="300" r:id="rId10"/>
    <p:sldId id="307" r:id="rId11"/>
    <p:sldId id="301" r:id="rId12"/>
    <p:sldId id="308" r:id="rId13"/>
    <p:sldId id="309" r:id="rId14"/>
    <p:sldId id="310" r:id="rId15"/>
    <p:sldId id="311" r:id="rId16"/>
    <p:sldId id="312" r:id="rId17"/>
    <p:sldId id="313" r:id="rId18"/>
    <p:sldId id="302" r:id="rId19"/>
    <p:sldId id="314" r:id="rId20"/>
    <p:sldId id="315" r:id="rId21"/>
    <p:sldId id="316" r:id="rId22"/>
    <p:sldId id="317" r:id="rId23"/>
    <p:sldId id="321" r:id="rId24"/>
    <p:sldId id="318" r:id="rId25"/>
    <p:sldId id="319" r:id="rId26"/>
    <p:sldId id="320" r:id="rId27"/>
    <p:sldId id="303" r:id="rId28"/>
    <p:sldId id="322" r:id="rId29"/>
    <p:sldId id="323" r:id="rId30"/>
    <p:sldId id="324" r:id="rId31"/>
    <p:sldId id="325" r:id="rId32"/>
    <p:sldId id="327" r:id="rId33"/>
    <p:sldId id="328" r:id="rId34"/>
    <p:sldId id="326" r:id="rId35"/>
    <p:sldId id="329" r:id="rId36"/>
    <p:sldId id="330" r:id="rId37"/>
    <p:sldId id="274" r:id="rId38"/>
  </p:sldIdLst>
  <p:sldSz cx="18288000" cy="10287000"/>
  <p:notesSz cx="6858000" cy="9144000"/>
  <p:embeddedFontLst>
    <p:embeddedFont>
      <p:font typeface="Aharoni CLM Bold" panose="02010600030101010101" charset="-122"/>
      <p:regular r:id="rId39"/>
    </p:embeddedFont>
    <p:embeddedFont>
      <p:font typeface="思源黑体" panose="02010600030101010101" charset="-122"/>
      <p:regular r:id="rId40"/>
    </p:embeddedFont>
    <p:embeddedFont>
      <p:font typeface="思源黑体-粗体 Bold" panose="02010600030101010101" charset="-12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82778"/>
            <a:ext cx="18288000" cy="8475522"/>
            <a:chOff x="0" y="0"/>
            <a:chExt cx="24384000" cy="11300695"/>
          </a:xfrm>
        </p:grpSpPr>
        <p:sp>
          <p:nvSpPr>
            <p:cNvPr id="3" name="AutoShape 3"/>
            <p:cNvSpPr/>
            <p:nvPr/>
          </p:nvSpPr>
          <p:spPr>
            <a:xfrm>
              <a:off x="0" y="1526326"/>
              <a:ext cx="24384000" cy="7803544"/>
            </a:xfrm>
            <a:prstGeom prst="rect">
              <a:avLst/>
            </a:prstGeom>
            <a:solidFill>
              <a:srgbClr val="003070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9329870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t="60877"/>
            <a:stretch>
              <a:fillRect/>
            </a:stretch>
          </p:blipFill>
          <p:spPr>
            <a:xfrm>
              <a:off x="0" y="9774370"/>
              <a:ext cx="24384000" cy="15263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9999"/>
            </a:blip>
            <a:srcRect t="60877"/>
            <a:stretch>
              <a:fillRect/>
            </a:stretch>
          </p:blipFill>
          <p:spPr>
            <a:xfrm rot="-10800000">
              <a:off x="0" y="0"/>
              <a:ext cx="24384000" cy="152632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004539" y="1591729"/>
            <a:ext cx="3867418" cy="5238646"/>
            <a:chOff x="0" y="0"/>
            <a:chExt cx="635000" cy="860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860145"/>
            </a:xfrm>
            <a:custGeom>
              <a:avLst/>
              <a:gdLst/>
              <a:ahLst/>
              <a:cxnLst/>
              <a:rect l="l" t="t" r="r" b="b"/>
              <a:pathLst>
                <a:path w="635000" h="860145">
                  <a:moveTo>
                    <a:pt x="635000" y="0"/>
                  </a:moveTo>
                  <a:lnTo>
                    <a:pt x="635000" y="745845"/>
                  </a:lnTo>
                  <a:lnTo>
                    <a:pt x="317500" y="860145"/>
                  </a:lnTo>
                  <a:lnTo>
                    <a:pt x="0" y="745845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6350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71957" y="1591729"/>
            <a:ext cx="336332" cy="335794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07613" y="2380416"/>
            <a:ext cx="3661271" cy="366127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117377" y="3197499"/>
            <a:ext cx="10572049" cy="2927717"/>
            <a:chOff x="0" y="-47625"/>
            <a:chExt cx="14096065" cy="3903621"/>
          </a:xfrm>
        </p:grpSpPr>
        <p:sp>
          <p:nvSpPr>
            <p:cNvPr id="14" name="TextBox 14"/>
            <p:cNvSpPr txBox="1"/>
            <p:nvPr/>
          </p:nvSpPr>
          <p:spPr>
            <a:xfrm>
              <a:off x="25400" y="1176443"/>
              <a:ext cx="14070665" cy="1626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39"/>
                </a:lnSpc>
              </a:pPr>
              <a:r>
                <a:rPr lang="en-US" altLang="zh-CN" sz="7200" spc="799" dirty="0">
                  <a:solidFill>
                    <a:srgbClr val="FFFFFF"/>
                  </a:solidFill>
                  <a:ea typeface="思源黑体-粗体 Bold"/>
                </a:rPr>
                <a:t>Kaggle</a:t>
              </a:r>
              <a:r>
                <a:rPr lang="zh-CN" altLang="en-US" sz="7200" spc="799" dirty="0">
                  <a:solidFill>
                    <a:srgbClr val="FFFFFF"/>
                  </a:solidFill>
                  <a:ea typeface="思源黑体-粗体 Bold"/>
                </a:rPr>
                <a:t>预测综合设计</a:t>
              </a:r>
              <a:endParaRPr lang="en-US" sz="7200" spc="799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96065" cy="1154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zh-CN" altLang="en-US" sz="5500" spc="550" dirty="0">
                  <a:solidFill>
                    <a:srgbClr val="FFFFFF"/>
                  </a:solidFill>
                  <a:ea typeface="思源黑体-粗体 Bold"/>
                </a:rPr>
                <a:t>基于神经网络与</a:t>
              </a:r>
              <a:r>
                <a:rPr lang="en-US" altLang="zh-CN" sz="5500" spc="550" dirty="0" err="1">
                  <a:solidFill>
                    <a:srgbClr val="FFFFFF"/>
                  </a:solidFill>
                  <a:ea typeface="思源黑体-粗体 Bold"/>
                </a:rPr>
                <a:t>Pytorch</a:t>
              </a:r>
              <a:r>
                <a:rPr lang="zh-CN" altLang="en-US" sz="5500" spc="550" dirty="0">
                  <a:solidFill>
                    <a:srgbClr val="FFFFFF"/>
                  </a:solidFill>
                  <a:ea typeface="思源黑体-粗体 Bold"/>
                </a:rPr>
                <a:t>的</a:t>
              </a:r>
              <a:endParaRPr lang="en-US" sz="5500" spc="550" dirty="0">
                <a:solidFill>
                  <a:srgbClr val="FFFFFF"/>
                </a:solidFill>
                <a:ea typeface="思源黑体-粗体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238050"/>
              <a:ext cx="13969065" cy="61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6"/>
                </a:lnSpc>
              </a:pPr>
              <a:r>
                <a:rPr lang="en-US" altLang="zh-CN" sz="3200" spc="256" dirty="0" err="1">
                  <a:solidFill>
                    <a:srgbClr val="FFFFFF"/>
                  </a:solidFill>
                  <a:latin typeface="Aharoni CLM Bold"/>
                </a:rPr>
                <a:t>Kylin_Tenet_DeepLearning_Design</a:t>
              </a:r>
              <a:endParaRPr lang="en-US" sz="3200" spc="256" dirty="0">
                <a:solidFill>
                  <a:srgbClr val="FFFFFF"/>
                </a:solidFill>
                <a:latin typeface="Aharoni CLM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954760"/>
            <a:ext cx="16230600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指导老师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：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李颖老师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         </a:t>
            </a: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学生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：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李欢欢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</a:t>
            </a:r>
            <a:r>
              <a:rPr lang="zh-CN" altLang="en-US" sz="2699" spc="269" dirty="0">
                <a:solidFill>
                  <a:srgbClr val="003070"/>
                </a:solidFill>
                <a:ea typeface="思源黑体"/>
              </a:rPr>
              <a:t>刘易行</a:t>
            </a:r>
            <a:r>
              <a:rPr lang="en-US" sz="2699" spc="269" dirty="0">
                <a:solidFill>
                  <a:srgbClr val="003070"/>
                </a:solidFill>
                <a:ea typeface="思源黑体"/>
              </a:rPr>
              <a:t>          </a:t>
            </a:r>
            <a:r>
              <a:rPr lang="en-US" sz="2699" spc="269" dirty="0" err="1">
                <a:solidFill>
                  <a:srgbClr val="003070"/>
                </a:solidFill>
                <a:ea typeface="思源黑体"/>
              </a:rPr>
              <a:t>长安大学信息工程学院</a:t>
            </a:r>
            <a:endParaRPr lang="en-US" sz="2699" spc="269" dirty="0">
              <a:solidFill>
                <a:srgbClr val="003070"/>
              </a:solidFill>
              <a:ea typeface="思源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线性回归模型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38200" y="3162300"/>
            <a:ext cx="6514879" cy="699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0586D-9183-DDA7-E1F3-430AB419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0" y="3167955"/>
            <a:ext cx="8133333" cy="59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44B67D-9741-AA36-4E23-5CB5DD5E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07" y="3944210"/>
            <a:ext cx="8847619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2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普通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MLP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多层感知机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EE85E2-7AB3-1189-2347-F0584D6A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643500"/>
            <a:ext cx="8628571" cy="50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79DA31-84EF-610F-5397-B0082A1F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1" y="3387349"/>
            <a:ext cx="8885714" cy="34783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5F0ED8-06A6-063F-66F5-4A9E938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580" y="7952529"/>
            <a:ext cx="10417419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普通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MLP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多层感知机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6AE0A-C704-4A8D-65B8-C53BD6AD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095500"/>
            <a:ext cx="7580952" cy="75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98ED60-AFCC-1EA8-2FB0-93409DAF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82" y="2628900"/>
            <a:ext cx="7380952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带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Dropout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的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MLP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多层感知机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B3241-D5A8-B3EC-3AF8-C229987B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961" y="3087776"/>
            <a:ext cx="7685714" cy="42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A19EFE-C444-7734-F80D-069A059C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8" y="3410815"/>
            <a:ext cx="8361905" cy="34090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0D5662-E7A3-1E51-53EC-F08EB55BB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58" y="7096345"/>
            <a:ext cx="8019048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8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带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Dropout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的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MLP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多层感知机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A36527-27B4-52E6-A8DB-8B6A1700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736551"/>
            <a:ext cx="7190476" cy="7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1805F-8E2A-2933-61C2-1A7FFBC3D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33" y="3412168"/>
            <a:ext cx="7466667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2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-MLP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15FC78-5F3F-6366-A60D-5B13826A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715" y="2781300"/>
            <a:ext cx="7638095" cy="6075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D9BB89-7902-E2A0-74E2-D634FB49E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9" y="3072716"/>
            <a:ext cx="8428571" cy="2828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65A55-8CE7-8A84-2FEC-869F0535B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572" y="6907015"/>
            <a:ext cx="77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8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-LSTM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529B64-53F4-9EC2-4563-E6B2B982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030605"/>
            <a:ext cx="7638095" cy="49047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246F4E-7D7A-A4A3-7263-A850ECC4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3" y="3854843"/>
            <a:ext cx="7819048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en-US" altLang="zh-CN" sz="3500" spc="350" dirty="0" err="1">
                <a:solidFill>
                  <a:srgbClr val="003070"/>
                </a:solidFill>
                <a:latin typeface="思源黑体-粗体 Bold"/>
              </a:rPr>
              <a:t>Transformer+MLP</a:t>
            </a:r>
            <a:endParaRPr lang="en-US" altLang="zh-CN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6FA18-0E14-C2B3-9A9D-06A920A0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085" y="3431842"/>
            <a:ext cx="7285714" cy="566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FF1BC9-B884-4677-97AC-D306DCC5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001252"/>
            <a:ext cx="6914286" cy="30190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D11113-7885-6C8D-7DE6-675C6E6A7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24" y="3134585"/>
            <a:ext cx="8504762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293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-Kaggle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中提交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如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LSTM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GRU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等过于复杂的模型效果反而不好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取得了前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1400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名的成绩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F45C8-0F4A-A1C5-6B41-4E3CC06B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367309"/>
            <a:ext cx="8400000" cy="55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B0A04E-B474-6DD8-1115-768609F7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9133418"/>
            <a:ext cx="8085714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7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影视评论情感分类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9DA20-EF75-787D-459D-5F36860BA5DA}"/>
              </a:ext>
            </a:extLst>
          </p:cNvPr>
          <p:cNvSpPr/>
          <p:nvPr/>
        </p:nvSpPr>
        <p:spPr>
          <a:xfrm>
            <a:off x="277071" y="3421438"/>
            <a:ext cx="10820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train.tsv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是一个包含了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万条电影评论的文本文件，用于训练模型。该数据集包含了五列：</a:t>
            </a:r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PhraseId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SentenceId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Phrase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Sentiment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724884-DBC4-84EE-1D89-15ECA5BE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28" y="5488704"/>
            <a:ext cx="8514286" cy="36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整体设计概览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1" y="3695700"/>
            <a:ext cx="4124140" cy="702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基于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PyTorch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框架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RTX2060+CUDA117</a:t>
            </a: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赛题和数据集源自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Kaggle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社区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算法学习自李颖老师、王伟老师以及互联网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TensorBoard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可视化训练过程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RNN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GRU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LSTM</a:t>
            </a: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MLP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Transformer</a:t>
            </a:r>
            <a:endParaRPr lang="en-US" altLang="zh-CN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10031-5C85-479B-1A13-F543C6E0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6" y="2705100"/>
            <a:ext cx="12725399" cy="56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9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影视评论情感分类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-GRU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800E6-322D-1060-B009-E164F8AE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871" y="2266752"/>
            <a:ext cx="7123809" cy="76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B564CE-E318-F55E-8201-926253FA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19" y="7737288"/>
            <a:ext cx="8076190" cy="1742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36AB09-6D8F-C850-90FE-2FD6ABF7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55" y="2822785"/>
            <a:ext cx="8438095" cy="45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影视评论情感分类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-GRU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FD0760-C38A-DBA2-35DF-EE12760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37887"/>
            <a:ext cx="7819048" cy="4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8090A8-B1A4-BF50-1348-976B1530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55" y="3209207"/>
            <a:ext cx="5619048" cy="2485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2E8E39-0737-9D96-8B05-6ED1FCAC4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48" y="6190761"/>
            <a:ext cx="7457143" cy="41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9704C7-3DD5-1DB1-9CB8-4AA06F62E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382" y="6444351"/>
            <a:ext cx="8028571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泰坦尼克号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73A27-871A-86AD-E131-6A23258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649089"/>
            <a:ext cx="6914286" cy="590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4A34CC-F4D5-F7F9-B349-E4002FA0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48" y="3162300"/>
            <a:ext cx="7563109" cy="72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泰坦尼克号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BFEDE-0A4A-A621-C1D3-FB35C17D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7349"/>
            <a:ext cx="8361905" cy="4478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3AA4DE-F09F-D6FA-602E-FC38F410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506" y="2978835"/>
            <a:ext cx="7409524" cy="52952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BFCF21-E67B-5589-6016-B11972642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57" y="8877300"/>
            <a:ext cx="7257143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泰坦尼克号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44779A-EED4-3E3C-1556-03E0BF91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0" y="3448262"/>
            <a:ext cx="7114286" cy="33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AB643-3BF7-D3B3-2516-510B8072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2247900"/>
            <a:ext cx="6780952" cy="32476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2830E9-AAA6-BB3A-C776-0B781403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6094766"/>
            <a:ext cx="6780952" cy="2885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4A8BAC-479D-ADE0-DDAC-61D31FAA5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365" y="6838738"/>
            <a:ext cx="7666667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泰坦尼克号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线性回归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5F366D-E2F8-9A66-30EB-6B6D495E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32" y="2552700"/>
            <a:ext cx="5295238" cy="5791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EE17C5-AB67-00F6-3B0D-580E852B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054" y="2151061"/>
            <a:ext cx="584761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1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泰坦尼克号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线性回归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7D3989-90BF-F16B-10D7-AAAF18A4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17" y="3387349"/>
            <a:ext cx="5380952" cy="39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2D5AAB-D205-5213-E50F-D5CE4FF8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80" y="3028599"/>
            <a:ext cx="5438095" cy="3733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D31492-B885-5DD2-77DC-669EE421A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470" y="2661828"/>
            <a:ext cx="5533333" cy="1657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C5D85A-4816-6FC3-0BD3-79507D8FC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389" y="6957213"/>
            <a:ext cx="8590476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Kaggle-MNIST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可视化识别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4046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-MNIST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数据集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-CNN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模型搭建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-RNN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模型搭建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参数保存与加载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-PyQT6</a:t>
            </a: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E7441-D01B-4D78-1603-9B4EDE2B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3467100"/>
            <a:ext cx="6476190" cy="40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849977-A101-5421-1599-1041CA96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05" y="3114928"/>
            <a:ext cx="6476190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Kaggle-MNIST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可视化识别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27F2C-ED39-CB8A-2B6F-7B59F5E1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28995"/>
            <a:ext cx="8542857" cy="1990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EDFBFF-20A7-A615-DB7F-86B085B6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847" y="2476500"/>
            <a:ext cx="7380952" cy="64952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98205-E7BE-20A3-52E2-1BF276B9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614" y="5381470"/>
            <a:ext cx="4342857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9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Kaggle-MNIST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可视化识别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-CNN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EE27B-B328-D9DE-9E4A-2947E7E9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400300"/>
            <a:ext cx="7885714" cy="59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FDF3EB-A181-B2DD-9287-4EB74C7CA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64" y="2883665"/>
            <a:ext cx="8695238" cy="24952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C88375-8508-CF1E-D769-D55E41DE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905" y="6066430"/>
            <a:ext cx="7638095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RNN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CADE7-1A67-6600-FFB1-D279A66D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03737"/>
            <a:ext cx="6942857" cy="10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D60023-747E-EB22-4C94-1A690B9A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005397"/>
            <a:ext cx="6952381" cy="51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EC21D9-4A86-8812-3675-80169A29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949" y="5457396"/>
            <a:ext cx="7257143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9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Kaggle-MNIST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可视化识别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-RNN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60E0B-09E2-7F14-6CA9-A14A0E60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03" y="2005397"/>
            <a:ext cx="5161905" cy="44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F84B3-3DE2-6ECB-6B36-8B8D63BA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342" y="4331843"/>
            <a:ext cx="4133333" cy="34476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6CD71E-9B41-E13B-90E8-AD25CA398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579" y="2005397"/>
            <a:ext cx="8171428" cy="57238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BB6003-18F9-4350-214B-C73ADCF27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04" y="6749664"/>
            <a:ext cx="8600000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上交所股票预测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17811-C628-C42E-D515-53D74FE0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4" y="3583880"/>
            <a:ext cx="8723809" cy="4226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A4CCB3-F502-B8E7-0EAD-D6431EC8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1865176"/>
            <a:ext cx="7438095" cy="4933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A5B67C-0286-6EE9-FB0A-A1D684D7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7180266"/>
            <a:ext cx="4837762" cy="29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上交所股票预测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-LSTM	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8C224B-ECCA-991D-FA5C-BC2664D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400300"/>
            <a:ext cx="7333333" cy="60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9E206-F510-2533-F7DE-D071D9C6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77662"/>
            <a:ext cx="8594579" cy="28711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3CC8C2-CF74-82BC-AC88-599DFB4B9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902" y="6286500"/>
            <a:ext cx="4160732" cy="29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上交所股票预测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-LSTM	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8F9D65-6A5E-0A7B-B56C-D9688512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471" y="2005397"/>
            <a:ext cx="6320441" cy="6798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AF252C-FE0D-E147-57A6-ADC67F05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58" y="1866900"/>
            <a:ext cx="7096619" cy="46080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CE9ACA-79A8-C8FB-06D7-7BA67387E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7193075"/>
            <a:ext cx="5293224" cy="29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5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BERT Transformer BiLSTM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80CB8-25FD-FD08-8814-E3D13A6E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628900"/>
            <a:ext cx="7057143" cy="48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8A51C6-7BF4-3178-D036-CA8C0858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80" y="2552709"/>
            <a:ext cx="6942857" cy="49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840D86-B971-FE0E-AB4B-F7D1BD48F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8039100"/>
            <a:ext cx="8295238" cy="961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4CFDB8-426B-F792-463A-0FDF6476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238" y="7734300"/>
            <a:ext cx="8485714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1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BERT Transformer BiLSTM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D88392-82B4-226B-8B0A-AFBD58EE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47900"/>
            <a:ext cx="6476190" cy="7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0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3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BERT Transformer BiLSTM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D4B7B-0336-B2BD-E21E-63058730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30605"/>
            <a:ext cx="8190476" cy="60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2FEA81-1667-737E-0A2A-8D39389C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294" y="2325843"/>
            <a:ext cx="7152381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0" y="21535"/>
            <a:ext cx="18288000" cy="9258300"/>
            <a:chOff x="0" y="0"/>
            <a:chExt cx="24384000" cy="123444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3574"/>
            </a:xfrm>
            <a:prstGeom prst="rect">
              <a:avLst/>
            </a:prstGeom>
            <a:solidFill>
              <a:srgbClr val="003070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10373574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t="60877"/>
            <a:stretch>
              <a:fillRect/>
            </a:stretch>
          </p:blipFill>
          <p:spPr>
            <a:xfrm>
              <a:off x="0" y="10818074"/>
              <a:ext cx="24384000" cy="152632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985090"/>
            <a:ext cx="16230600" cy="155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zh-CN" altLang="en-US" sz="7500" spc="1125" dirty="0">
                <a:solidFill>
                  <a:srgbClr val="FFFFFF"/>
                </a:solidFill>
                <a:ea typeface="思源黑体-粗体 Bold"/>
              </a:rPr>
              <a:t>感谢老师聆听，请老师批评指正！</a:t>
            </a:r>
            <a:endParaRPr lang="en-US" sz="7500" spc="1125" dirty="0">
              <a:solidFill>
                <a:srgbClr val="FFFFFF"/>
              </a:solidFill>
              <a:ea typeface="思源黑体-粗体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486400" y="746443"/>
            <a:ext cx="12228407" cy="53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LSTM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6E3876-5886-382F-B8B4-42EA478B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135013"/>
            <a:ext cx="6980952" cy="923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BDA73E-69C5-1F44-0598-1FF8E5FE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199" y="2628900"/>
            <a:ext cx="6819048" cy="5285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A6696A-43F1-2322-D141-3B0A31E96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072" y="3406296"/>
            <a:ext cx="7209524" cy="16380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1848E7-6F93-03A4-3C58-981088A47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786" y="5242610"/>
            <a:ext cx="7038095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590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Pytorch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以多种方式搭建多种网络模型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设计了线性回归、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MLP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、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RNN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等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学习了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Transformer+MLP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的模型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使用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TensorBoard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可视化训练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参数调优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数据分析与数据清洗处理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4E0272-D8F3-F9B1-7463-01400086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707145"/>
            <a:ext cx="6704762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1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数据集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479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数据集中包含</a:t>
            </a: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79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个特征变量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拆分为训练集和测试集合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分析了各个特征的相关系数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绘制热力图、箱型图等进行分析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</a:t>
            </a:r>
            <a:r>
              <a:rPr lang="en-US" altLang="zh-CN" sz="3200" b="1" spc="120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Matplotlib.pyplot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altLang="zh-CN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-One-Hot</a:t>
            </a:r>
            <a:r>
              <a:rPr lang="zh-CN" altLang="en-US" sz="3200" b="1" spc="120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独热编码</a:t>
            </a:r>
            <a:endParaRPr lang="en-US" altLang="zh-CN" sz="32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B42B78-B096-0DB8-771C-95200D12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705100"/>
            <a:ext cx="707619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6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数据分析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699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289E1-69E8-B74C-AE45-1C34DBE0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3387349"/>
            <a:ext cx="7629525" cy="548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90D9F9-8926-6929-C706-9AF84C65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9" y="3351973"/>
            <a:ext cx="67437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数据分析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00320" y="3695700"/>
            <a:ext cx="6514879" cy="699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EB07A-A24D-3522-A19B-BEAAAAB4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6" y="3074073"/>
            <a:ext cx="6115050" cy="556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F11059-6E2C-E427-42D1-48AFAB73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2" y="2247900"/>
            <a:ext cx="72009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9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7201" y="4331843"/>
            <a:ext cx="29405" cy="181418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50850" y="450850"/>
                </a:moveTo>
                <a:lnTo>
                  <a:pt x="0" y="450850"/>
                </a:lnTo>
                <a:lnTo>
                  <a:pt x="450850" y="0"/>
                </a:lnTo>
                <a:close/>
              </a:path>
            </a:pathLst>
          </a:custGeom>
          <a:solidFill>
            <a:srgbClr val="A6A6A6"/>
          </a:solidFill>
        </p:spPr>
      </p:sp>
      <p:sp>
        <p:nvSpPr>
          <p:cNvPr id="10" name="AutoShape 10"/>
          <p:cNvSpPr/>
          <p:nvPr/>
        </p:nvSpPr>
        <p:spPr>
          <a:xfrm>
            <a:off x="3773593" y="1648652"/>
            <a:ext cx="14057207" cy="0"/>
          </a:xfrm>
          <a:prstGeom prst="line">
            <a:avLst/>
          </a:prstGeom>
          <a:ln w="19050" cap="flat">
            <a:solidFill>
              <a:srgbClr val="0030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190" y="266700"/>
            <a:ext cx="2763905" cy="27639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983268" y="746443"/>
            <a:ext cx="12228407" cy="5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Kaggle-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房价预测问题</a:t>
            </a:r>
            <a:r>
              <a:rPr lang="en-US" altLang="zh-CN" sz="3500" spc="350" dirty="0">
                <a:solidFill>
                  <a:srgbClr val="003070"/>
                </a:solidFill>
                <a:latin typeface="思源黑体-粗体 Bold"/>
              </a:rPr>
              <a:t>-</a:t>
            </a:r>
            <a:r>
              <a:rPr lang="zh-CN" altLang="en-US" sz="3500" spc="350" dirty="0">
                <a:solidFill>
                  <a:srgbClr val="003070"/>
                </a:solidFill>
                <a:latin typeface="思源黑体-粗体 Bold"/>
              </a:rPr>
              <a:t>线性回归模型</a:t>
            </a:r>
            <a:endParaRPr lang="en-US" sz="3500" spc="350" dirty="0">
              <a:solidFill>
                <a:srgbClr val="003070"/>
              </a:solidFill>
              <a:latin typeface="思源黑体-粗体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CC146533-AD32-BF15-73AF-5A0EFCC404FA}"/>
              </a:ext>
            </a:extLst>
          </p:cNvPr>
          <p:cNvSpPr txBox="1"/>
          <p:nvPr/>
        </p:nvSpPr>
        <p:spPr>
          <a:xfrm>
            <a:off x="838200" y="3162300"/>
            <a:ext cx="6514879" cy="699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 lang="en-US" sz="1600" b="1" spc="120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>
              <a:lnSpc>
                <a:spcPts val="2880"/>
              </a:lnSpc>
            </a:pPr>
            <a:r>
              <a:rPr lang="en-US" sz="1600" spc="120" dirty="0">
                <a:solidFill>
                  <a:srgbClr val="000000"/>
                </a:solidFill>
                <a:latin typeface="思源黑体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DCE86-9823-E7C5-FC89-C88C7864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72071"/>
            <a:ext cx="7133333" cy="6457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AD9DDF-A63C-27AB-6860-A71337550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" y="7750081"/>
            <a:ext cx="8790476" cy="35809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3064BA-6908-0C8A-1917-1425B0FC4DA4}"/>
              </a:ext>
            </a:extLst>
          </p:cNvPr>
          <p:cNvSpPr/>
          <p:nvPr/>
        </p:nvSpPr>
        <p:spPr>
          <a:xfrm>
            <a:off x="813521" y="3323498"/>
            <a:ext cx="713333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模型相对简单，但对于房价预测任务是初步而有效的。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相对于更深、更复杂的神经网络，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当数据集比较小时，这种较简单、较浅的神经网络可以有效降低过拟合的风险，同时还能有效避免神经网络的训练时间过长等问题。</a:t>
            </a:r>
          </a:p>
        </p:txBody>
      </p:sp>
    </p:spTree>
    <p:extLst>
      <p:ext uri="{BB962C8B-B14F-4D97-AF65-F5344CB8AC3E}">
        <p14:creationId xmlns:p14="http://schemas.microsoft.com/office/powerpoint/2010/main" val="44651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520</Words>
  <Application>Microsoft Office PowerPoint</Application>
  <PresentationFormat>自定义</PresentationFormat>
  <Paragraphs>114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Calibri</vt:lpstr>
      <vt:lpstr>Aharoni CLM Bold</vt:lpstr>
      <vt:lpstr>思源黑体-粗体 Bold</vt:lpstr>
      <vt:lpstr>思源黑体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设计答辩</dc:title>
  <dc:creator>Administrator</dc:creator>
  <cp:lastModifiedBy>张 kylin</cp:lastModifiedBy>
  <cp:revision>13</cp:revision>
  <dcterms:created xsi:type="dcterms:W3CDTF">2006-08-16T00:00:00Z</dcterms:created>
  <dcterms:modified xsi:type="dcterms:W3CDTF">2023-06-13T15:02:13Z</dcterms:modified>
  <dc:identifier>DAFG89YjTBc</dc:identifier>
</cp:coreProperties>
</file>